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74"/>
  </p:normalViewPr>
  <p:slideViewPr>
    <p:cSldViewPr snapToGrid="0" snapToObjects="1">
      <p:cViewPr varScale="1">
        <p:scale>
          <a:sx n="99" d="100"/>
          <a:sy n="99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BF1DE-DDD7-8E46-988B-B4922D3D14C7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AAC1F-0DB6-1746-91ED-52D66D40DEB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2351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92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386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47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728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509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093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010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394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211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147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93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05923-2D18-AD4C-885F-45D3DF46FEDA}" type="datetimeFigureOut">
              <a:rPr lang="es-ES_tradnl" smtClean="0"/>
              <a:t>10/4/17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8EAB2-780D-6F4C-8E7E-F99DCD491D5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135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3.%20EVANGELIZACIO&#769;N/BIBLIOTECA/VIDEOS/Mapa%20de%20la%20familia%20en%20Colombia.jpg" TargetMode="Externa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../../BIBLIOTECA/7.%20VIDEOS/Motivo%20de%20esca&#769;ndalo%20pero%20tambie&#769;n%20dar%20testimonio%20.m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VIDEOS/Francisco%20Podemos%20ser%20motivo%20de%20esc%C3%A1ndalo%20pero%20tambi%C3%A9n%20dar%20testimonio.wm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hyperlink" Target="../../BIBLIOTECA/7.%20VIDEOS/IGUALES%20(Ame&#769;rica%20Latina)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hyperlink" Target="../../BIBLIOTECA/7.%20VIDEOS/El%20crimen%20y%20la%20violencia%20en%20Ame&#769;rica%20Latina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/../BIBLIOTECA/7.%20VIDEOS/9.%20Papa%20Francisco.%20Por%20una%20sociedad%20ma&#769;s%20humana%20&#8211;%20Septiembre%202016.mp4" TargetMode="External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Comercial%20corona%20a%20Trump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hyperlink" Target="../../BIBLIOTECA/7.%20VIDEOS/Papa%20Francisco.%20La%20misericordia%20de%20Dios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iogeneral@ciec.edu.co" TargetMode="External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oscarp347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../../BIBLIOTECA/7.%20VIDEOS/Papa%20en%20la%20FAO%20&#8220;Hay%20comida%20para%20todos,%20pero%20no%20todos%20pueden%20comer&#8221;.mov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../../BIBLIOTECA/7.%20VIDEOS/Las%2014%20frases%20del%20Papa%20que%20levantaron%20aplausos%20en%20el%20Parlamento%20Europeo%20.mov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618" y="0"/>
            <a:ext cx="7107382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3932" y="1902661"/>
            <a:ext cx="7485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dirty="0" smtClean="0">
                <a:solidFill>
                  <a:srgbClr val="002060"/>
                </a:solidFill>
                <a:latin typeface="Britannic Bold" charset="0"/>
                <a:ea typeface="Britannic Bold" charset="0"/>
                <a:cs typeface="Britannic Bold" charset="0"/>
              </a:rPr>
              <a:t>ACERCAMIENTO A NUESTRA REALIDAD</a:t>
            </a:r>
          </a:p>
          <a:p>
            <a:endParaRPr lang="es-ES_tradnl" sz="4400" dirty="0" smtClean="0">
              <a:solidFill>
                <a:srgbClr val="00B0F0"/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r>
              <a:rPr lang="es-ES_tradnl" sz="4400" dirty="0" smtClean="0">
                <a:solidFill>
                  <a:srgbClr val="0000FF"/>
                </a:solidFill>
                <a:latin typeface="Britannic Bold" charset="0"/>
                <a:ea typeface="Britannic Bold" charset="0"/>
                <a:cs typeface="Britannic Bold" charset="0"/>
              </a:rPr>
              <a:t>AMÉRICA LATINA Y EL CARIBE</a:t>
            </a:r>
            <a:endParaRPr lang="es-ES_tradnl" sz="4400" dirty="0">
              <a:solidFill>
                <a:srgbClr val="0000FF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grpSp>
        <p:nvGrpSpPr>
          <p:cNvPr id="6" name="Grupo 1029"/>
          <p:cNvGrpSpPr/>
          <p:nvPr/>
        </p:nvGrpSpPr>
        <p:grpSpPr>
          <a:xfrm>
            <a:off x="1036537" y="5209167"/>
            <a:ext cx="9133732" cy="866875"/>
            <a:chOff x="10269" y="5429590"/>
            <a:chExt cx="9133732" cy="86687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" y="5442565"/>
              <a:ext cx="1257117" cy="82258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388" y="5447160"/>
              <a:ext cx="1225425" cy="81342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79" y="5429590"/>
              <a:ext cx="781790" cy="86128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r="7321"/>
            <a:stretch/>
          </p:blipFill>
          <p:spPr>
            <a:xfrm>
              <a:off x="6070720" y="5442563"/>
              <a:ext cx="1126459" cy="85390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847" y="5443478"/>
              <a:ext cx="1190874" cy="817111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433" y="5442563"/>
              <a:ext cx="1250414" cy="826663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834" y="5442565"/>
              <a:ext cx="1157327" cy="826662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41"/>
            <a:stretch/>
          </p:blipFill>
          <p:spPr>
            <a:xfrm>
              <a:off x="7978969" y="5429590"/>
              <a:ext cx="1165032" cy="86128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354" y="449680"/>
            <a:ext cx="2213190" cy="12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40962" y="1586402"/>
            <a:ext cx="5287285" cy="390486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Desafíos culturales: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b="1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Proceso de seculariz</a:t>
            </a:r>
            <a:r>
              <a:rPr lang="es-ES" sz="2300" dirty="0" smtClean="0">
                <a:latin typeface="Candara" panose="020E0502030303020204" pitchFamily="34" charset="0"/>
              </a:rPr>
              <a:t>ación que tiende 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reducir la fe y la iglesia en el ámbito de lo privado </a:t>
            </a:r>
            <a:r>
              <a:rPr lang="es-ES" sz="2300" dirty="0" smtClean="0">
                <a:latin typeface="Candara" panose="020E0502030303020204" pitchFamily="34" charset="0"/>
              </a:rPr>
              <a:t>y de lo íntimo.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  <a:hlinkClick r:id="rId2" action="ppaction://hlinkfile"/>
              </a:rPr>
              <a:t>La familia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atraviesa una crisis cultural profunda. </a:t>
            </a:r>
            <a:r>
              <a:rPr lang="es-ES" sz="2300" dirty="0" smtClean="0">
                <a:latin typeface="Candara" panose="020E0502030303020204" pitchFamily="34" charset="0"/>
              </a:rPr>
              <a:t>Fragilidad de los vínculos sociales.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El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individualismo posmoderno y globalizado </a:t>
            </a:r>
            <a:r>
              <a:rPr lang="es-ES" sz="2300" dirty="0" smtClean="0">
                <a:latin typeface="Candara" panose="020E0502030303020204" pitchFamily="34" charset="0"/>
              </a:rPr>
              <a:t>favorece un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estilo de </a:t>
            </a:r>
            <a:r>
              <a:rPr lang="es-ES" sz="2300" dirty="0" smtClean="0">
                <a:latin typeface="Candara" panose="020E0502030303020204" pitchFamily="34" charset="0"/>
              </a:rPr>
              <a:t>vida que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debilita el desarrollo y la estabilidad de los vínculos entre las personas</a:t>
            </a:r>
            <a:r>
              <a:rPr lang="es-ES" sz="2300" dirty="0" smtClean="0">
                <a:latin typeface="Candara" panose="020E0502030303020204" pitchFamily="34" charset="0"/>
              </a:rPr>
              <a:t>.</a:t>
            </a:r>
            <a:endParaRPr lang="es-ES" sz="23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1586402"/>
            <a:ext cx="4625271" cy="4357198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5990252" y="1586402"/>
            <a:ext cx="5137995" cy="390719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Desafíos culturales: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b="1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400" dirty="0" smtClean="0">
                <a:latin typeface="Candara" panose="020E0502030303020204" pitchFamily="34" charset="0"/>
              </a:rPr>
              <a:t>Es imperiosa la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necesidad de evangelizar las culturas </a:t>
            </a:r>
            <a:r>
              <a:rPr lang="es-ES" sz="2400" dirty="0" smtClean="0">
                <a:latin typeface="Candara" panose="020E0502030303020204" pitchFamily="34" charset="0"/>
              </a:rPr>
              <a:t>para inculturar el evangelio.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Ruptura en la transmisión generacional</a:t>
            </a:r>
            <a:r>
              <a:rPr lang="es-ES" sz="2400" dirty="0" smtClean="0">
                <a:latin typeface="Candara" panose="020E0502030303020204" pitchFamily="34" charset="0"/>
              </a:rPr>
              <a:t> de la fe cristiana.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dirty="0" smtClean="0">
              <a:latin typeface="Candara" panose="020E0502030303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Nuevos lenguajes, símbolos, mensajes y paradigmas </a:t>
            </a:r>
            <a:r>
              <a:rPr lang="es-ES" sz="2400" dirty="0" smtClean="0">
                <a:latin typeface="Candara" panose="020E0502030303020204" pitchFamily="34" charset="0"/>
              </a:rPr>
              <a:t>que ofrecen nuevas orientaciones de vida, en contraste con el Evangelio de Jesús.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s-ES" sz="2400" dirty="0" smtClean="0">
              <a:latin typeface="Candara" panose="020E0502030303020204" pitchFamily="34" charset="0"/>
              <a:hlinkClick r:id="rId2" action="ppaction://hlinkfile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1586402"/>
            <a:ext cx="4659148" cy="42506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22805" y="6137562"/>
            <a:ext cx="4596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Candara" panose="020E0502030303020204" pitchFamily="34" charset="0"/>
                <a:hlinkClick r:id="rId4" action="ppaction://hlinkfile"/>
              </a:rPr>
              <a:t>Motivo de escándalo o testimonio</a:t>
            </a:r>
            <a:endParaRPr lang="es-ES" sz="24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78898" y="326571"/>
            <a:ext cx="4478694" cy="7091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latin typeface="Candara" panose="020E0502030303020204" pitchFamily="34" charset="0"/>
              </a:rPr>
              <a:t>LO AGENTES DE PASTORAL</a:t>
            </a:r>
            <a:endParaRPr lang="es-ES" sz="2200" b="1" dirty="0">
              <a:latin typeface="Candara" panose="020E0502030303020204" pitchFamily="34" charset="0"/>
            </a:endParaRPr>
          </a:p>
        </p:txBody>
      </p:sp>
      <p:cxnSp>
        <p:nvCxnSpPr>
          <p:cNvPr id="7" name="Conector recto de flecha 6"/>
          <p:cNvCxnSpPr>
            <a:stCxn id="9" idx="2"/>
          </p:cNvCxnSpPr>
          <p:nvPr/>
        </p:nvCxnSpPr>
        <p:spPr>
          <a:xfrm>
            <a:off x="6018245" y="1035698"/>
            <a:ext cx="3614" cy="274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4980277" y="1309816"/>
            <a:ext cx="2075935" cy="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Se enfrentan a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9" name="Conector recto 8"/>
          <p:cNvCxnSpPr>
            <a:stCxn id="8" idx="2"/>
          </p:cNvCxnSpPr>
          <p:nvPr/>
        </p:nvCxnSpPr>
        <p:spPr>
          <a:xfrm flipH="1">
            <a:off x="6018244" y="1680518"/>
            <a:ext cx="1" cy="16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2481944" y="1845276"/>
            <a:ext cx="6326154" cy="12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2478666" y="1845275"/>
            <a:ext cx="0" cy="23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8808098" y="1869985"/>
            <a:ext cx="0" cy="23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1528622" y="2094468"/>
            <a:ext cx="1771135" cy="411893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Retos</a:t>
            </a:r>
            <a:endParaRPr lang="es-E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2438902" y="2506361"/>
            <a:ext cx="0" cy="23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992657" y="2755551"/>
            <a:ext cx="2892489" cy="14616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Religiosidad popular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Cultura de la ciudad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Mundanidad espiritual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Habriaqueísmo</a:t>
            </a:r>
            <a:endParaRPr lang="es-ES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Guerras y luchas internas</a:t>
            </a: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922530" y="2100644"/>
            <a:ext cx="1771135" cy="411893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Riesgos</a:t>
            </a:r>
            <a:endParaRPr lang="es-E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8811795" y="2512537"/>
            <a:ext cx="0" cy="230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6158205" y="2755551"/>
            <a:ext cx="5169158" cy="19657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Individualismo y crisis de identidad.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Acedia.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Falta de participación y motivación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Psicología de la tumba: momias de museo.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Pesimismo – Caída del fervor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Relativismo: búsqueda de seguridades económicas y espacios de poder.</a:t>
            </a:r>
            <a:endParaRPr lang="es-E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 flipH="1">
            <a:off x="2438901" y="4217181"/>
            <a:ext cx="1" cy="634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>
            <a:off x="8742784" y="4721290"/>
            <a:ext cx="1" cy="16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2438901" y="4864363"/>
            <a:ext cx="6326154" cy="12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6027576" y="4886048"/>
            <a:ext cx="1" cy="16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1875453" y="5060846"/>
            <a:ext cx="7903029" cy="1554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Crear espacios sanadores y motivadores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Ampliar espacios de participación femenina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Fomentar la formación de laicos y evangelización de profesionales e intelectuales.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schemeClr val="tx1"/>
                </a:solidFill>
                <a:latin typeface="Candara" panose="020E0502030303020204" pitchFamily="34" charset="0"/>
              </a:rPr>
              <a:t>Espiritualidad que impregne la acción – Fraternidad mística</a:t>
            </a:r>
            <a:endParaRPr lang="es-E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3" grpId="0" animBg="1"/>
      <p:bldP spid="15" grpId="0" animBg="1"/>
      <p:bldP spid="16" grpId="0" animBg="1"/>
      <p:bldP spid="18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78898" y="326571"/>
            <a:ext cx="4478694" cy="7091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latin typeface="Candara" panose="020E0502030303020204" pitchFamily="34" charset="0"/>
              </a:rPr>
              <a:t>DISCERNIMIENTO EVANGÉLICO</a:t>
            </a:r>
            <a:endParaRPr lang="es-ES" sz="2200" b="1" dirty="0">
              <a:latin typeface="Candara" panose="020E0502030303020204" pitchFamily="34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4282751" y="1035698"/>
            <a:ext cx="9332" cy="251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699796" y="1287624"/>
            <a:ext cx="404948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Atento a los desafíos del mundo actual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597022" y="1656956"/>
            <a:ext cx="6219" cy="251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699796" y="1910427"/>
            <a:ext cx="404948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Era del conocimiento – Avances tecnológicos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2572142" y="2558303"/>
            <a:ext cx="6219" cy="251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99796" y="2810229"/>
            <a:ext cx="404948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Candara" panose="020E0502030303020204" pitchFamily="34" charset="0"/>
              </a:rPr>
              <a:t>Cultura del descarte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Candara" panose="020E0502030303020204" pitchFamily="34" charset="0"/>
              </a:rPr>
              <a:t>Inequidad y exclusión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Candara" panose="020E0502030303020204" pitchFamily="34" charset="0"/>
              </a:rPr>
              <a:t>Dictadura económica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Candara" panose="020E0502030303020204" pitchFamily="34" charset="0"/>
              </a:rPr>
              <a:t>Indiferencia relativista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Candara" panose="020E0502030303020204" pitchFamily="34" charset="0"/>
              </a:rPr>
              <a:t>Deterioro de raíces culturales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Candara" panose="020E0502030303020204" pitchFamily="34" charset="0"/>
              </a:rPr>
              <a:t>Secularización</a:t>
            </a:r>
          </a:p>
        </p:txBody>
      </p:sp>
      <p:cxnSp>
        <p:nvCxnSpPr>
          <p:cNvPr id="13" name="Conector recto de flecha 12"/>
          <p:cNvCxnSpPr>
            <a:stCxn id="12" idx="3"/>
          </p:cNvCxnSpPr>
          <p:nvPr/>
        </p:nvCxnSpPr>
        <p:spPr>
          <a:xfrm>
            <a:off x="4749282" y="1472290"/>
            <a:ext cx="3694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8444204" y="1287624"/>
            <a:ext cx="2677886" cy="369332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PROPUESTAS</a:t>
            </a:r>
            <a:endParaRPr lang="es-E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9691398" y="1656956"/>
            <a:ext cx="6219" cy="251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072604" y="1908882"/>
            <a:ext cx="404948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Candara" panose="020E0502030303020204" pitchFamily="34" charset="0"/>
              </a:rPr>
              <a:t>Evangelización de las culturas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Candara" panose="020E0502030303020204" pitchFamily="34" charset="0"/>
              </a:rPr>
              <a:t>Descubrir a Dios en las ciudades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Candara" panose="020E0502030303020204" pitchFamily="34" charset="0"/>
              </a:rPr>
              <a:t>Imaginar e inventar espacios de oración en medio de la cultura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>
                <a:latin typeface="Candara" panose="020E0502030303020204" pitchFamily="34" charset="0"/>
              </a:rPr>
              <a:t>Encontrar nuevos modelos de relación con Dios, con los otros, y con el espacio.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2572142" y="4861249"/>
            <a:ext cx="711925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2567478" y="4550557"/>
            <a:ext cx="9326" cy="310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9691398" y="3940207"/>
            <a:ext cx="0" cy="921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6018245" y="4861249"/>
            <a:ext cx="0" cy="270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778898" y="5131837"/>
            <a:ext cx="4292081" cy="646331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ndara" panose="020E0502030303020204" pitchFamily="34" charset="0"/>
              </a:rPr>
              <a:t>El evangelio nos invita a la revolución de la ternura</a:t>
            </a:r>
            <a:endParaRPr lang="es-E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37935" r="1" b="9730"/>
          <a:stretch/>
        </p:blipFill>
        <p:spPr>
          <a:xfrm>
            <a:off x="5253953" y="6480"/>
            <a:ext cx="6372634" cy="5688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 rot="10800000">
            <a:off x="2848202" y="6602505"/>
            <a:ext cx="7920318" cy="150452"/>
            <a:chOff x="0" y="1721224"/>
            <a:chExt cx="9144000" cy="1036314"/>
          </a:xfrm>
        </p:grpSpPr>
        <p:sp>
          <p:nvSpPr>
            <p:cNvPr id="10" name="Rectángulo 9"/>
            <p:cNvSpPr/>
            <p:nvPr/>
          </p:nvSpPr>
          <p:spPr>
            <a:xfrm>
              <a:off x="3432" y="1721224"/>
              <a:ext cx="9140568" cy="518157"/>
            </a:xfrm>
            <a:prstGeom prst="rect">
              <a:avLst/>
            </a:prstGeom>
            <a:solidFill>
              <a:srgbClr val="00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2239381"/>
              <a:ext cx="9140568" cy="518157"/>
            </a:xfrm>
            <a:prstGeom prst="rect">
              <a:avLst/>
            </a:prstGeom>
            <a:solidFill>
              <a:srgbClr val="B2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1624519" y="321308"/>
            <a:ext cx="7716603" cy="50659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APROXIMACIÓN A LA REALIDAD EN EL CONTINENTE</a:t>
            </a:r>
            <a:endParaRPr lang="es-C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634789" y="1087685"/>
            <a:ext cx="7323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3057"/>
                </a:solidFill>
              </a:rPr>
              <a:t>ALC: una realidad heterogénea.</a:t>
            </a:r>
            <a:endParaRPr lang="es-CO" sz="2400" dirty="0">
              <a:solidFill>
                <a:srgbClr val="003057"/>
              </a:solidFill>
            </a:endParaRPr>
          </a:p>
        </p:txBody>
      </p:sp>
      <p:grpSp>
        <p:nvGrpSpPr>
          <p:cNvPr id="15" name="Grupo 19"/>
          <p:cNvGrpSpPr/>
          <p:nvPr/>
        </p:nvGrpSpPr>
        <p:grpSpPr>
          <a:xfrm>
            <a:off x="5563971" y="2707635"/>
            <a:ext cx="3939285" cy="2368636"/>
            <a:chOff x="4737678" y="1796088"/>
            <a:chExt cx="3939285" cy="2368636"/>
          </a:xfrm>
        </p:grpSpPr>
        <p:sp>
          <p:nvSpPr>
            <p:cNvPr id="16" name="Rectángulo 15"/>
            <p:cNvSpPr/>
            <p:nvPr/>
          </p:nvSpPr>
          <p:spPr>
            <a:xfrm>
              <a:off x="4745564" y="1816531"/>
              <a:ext cx="58381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1" cap="none" spc="0" dirty="0" smtClean="0">
                  <a:ln w="12700" cmpd="sng">
                    <a:noFill/>
                    <a:prstDash val="solid"/>
                  </a:ln>
                  <a:solidFill>
                    <a:srgbClr val="F2A900"/>
                  </a:solidFill>
                  <a:effectLst/>
                  <a:latin typeface="Arial Black" panose="020B0A04020102020204" pitchFamily="34" charset="0"/>
                </a:rPr>
                <a:t>SI</a:t>
              </a:r>
              <a:endParaRPr lang="es-ES" sz="2800" b="1" cap="none" spc="0" dirty="0">
                <a:ln w="12700" cmpd="sng">
                  <a:noFill/>
                  <a:prstDash val="solid"/>
                </a:ln>
                <a:solidFill>
                  <a:srgbClr val="F2A900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5153430" y="1796088"/>
              <a:ext cx="230543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200" b="1" cap="none" spc="0" dirty="0" smtClean="0">
                  <a:ln w="12700" cmpd="sng">
                    <a:noFill/>
                    <a:prstDash val="solid"/>
                  </a:ln>
                  <a:solidFill>
                    <a:srgbClr val="003057"/>
                  </a:solidFill>
                  <a:effectLst/>
                  <a:latin typeface="Arial Black" panose="020B0A04020102020204" pitchFamily="34" charset="0"/>
                </a:rPr>
                <a:t>AMÉRICA</a:t>
              </a:r>
              <a:endParaRPr lang="es-ES" sz="3200" b="1" cap="none" spc="0" dirty="0">
                <a:ln w="12700" cmpd="sng">
                  <a:noFill/>
                  <a:prstDash val="solid"/>
                </a:ln>
                <a:solidFill>
                  <a:srgbClr val="003057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4745564" y="2125154"/>
              <a:ext cx="228274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0" b="1" cap="none" spc="0" dirty="0" smtClean="0">
                  <a:ln w="12700" cmpd="sng">
                    <a:noFill/>
                    <a:prstDash val="solid"/>
                  </a:ln>
                  <a:solidFill>
                    <a:srgbClr val="003057"/>
                  </a:solidFill>
                  <a:effectLst/>
                  <a:latin typeface="Arial Black" panose="020B0A04020102020204" pitchFamily="34" charset="0"/>
                </a:rPr>
                <a:t>LATINA</a:t>
              </a:r>
              <a:endParaRPr lang="es-ES" sz="4000" b="1" cap="none" spc="0" dirty="0">
                <a:ln w="12700" cmpd="sng">
                  <a:noFill/>
                  <a:prstDash val="solid"/>
                </a:ln>
                <a:solidFill>
                  <a:srgbClr val="003057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6918647" y="2150800"/>
              <a:ext cx="54373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600" b="1" cap="none" spc="0" dirty="0" smtClean="0">
                  <a:ln w="12700" cmpd="sng">
                    <a:noFill/>
                    <a:prstDash val="solid"/>
                  </a:ln>
                  <a:solidFill>
                    <a:srgbClr val="F2A900"/>
                  </a:solidFill>
                  <a:effectLst/>
                  <a:latin typeface="Arial Black" panose="020B0A04020102020204" pitchFamily="34" charset="0"/>
                </a:rPr>
                <a:t>Y</a:t>
              </a:r>
              <a:endParaRPr lang="es-ES" sz="3600" b="1" cap="none" spc="0" dirty="0">
                <a:ln w="12700" cmpd="sng">
                  <a:noFill/>
                  <a:prstDash val="solid"/>
                </a:ln>
                <a:solidFill>
                  <a:srgbClr val="F2A900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4764368" y="2582430"/>
              <a:ext cx="262443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200" b="1" cap="none" spc="0" dirty="0" smtClean="0">
                  <a:ln w="12700" cmpd="sng">
                    <a:noFill/>
                    <a:prstDash val="solid"/>
                  </a:ln>
                  <a:solidFill>
                    <a:srgbClr val="006A66"/>
                  </a:solidFill>
                  <a:effectLst/>
                  <a:latin typeface="Arial Black" panose="020B0A04020102020204" pitchFamily="34" charset="0"/>
                </a:rPr>
                <a:t>EL CARIBE</a:t>
              </a:r>
              <a:endParaRPr lang="es-ES" sz="3200" b="1" cap="none" spc="0" dirty="0">
                <a:ln w="12700" cmpd="sng">
                  <a:noFill/>
                  <a:prstDash val="solid"/>
                </a:ln>
                <a:solidFill>
                  <a:srgbClr val="006A66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4773143" y="2992513"/>
              <a:ext cx="207620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200" b="1" cap="none" spc="0" dirty="0" smtClean="0">
                  <a:ln w="12700" cmpd="sng">
                    <a:noFill/>
                    <a:prstDash val="solid"/>
                  </a:ln>
                  <a:solidFill>
                    <a:srgbClr val="F2A900"/>
                  </a:solidFill>
                  <a:effectLst/>
                  <a:latin typeface="Arial Black" panose="020B0A04020102020204" pitchFamily="34" charset="0"/>
                </a:rPr>
                <a:t>FUERAN</a:t>
              </a:r>
              <a:endParaRPr lang="es-ES" sz="3200" b="1" cap="none" spc="0" dirty="0">
                <a:ln w="12700" cmpd="sng">
                  <a:noFill/>
                  <a:prstDash val="solid"/>
                </a:ln>
                <a:solidFill>
                  <a:srgbClr val="F2A900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6693435" y="2907917"/>
              <a:ext cx="13147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12700" cmpd="sng">
                    <a:noFill/>
                    <a:prstDash val="solid"/>
                  </a:ln>
                  <a:solidFill>
                    <a:srgbClr val="006A66"/>
                  </a:solidFill>
                  <a:effectLst/>
                  <a:latin typeface="Arial Black" panose="020B0A04020102020204" pitchFamily="34" charset="0"/>
                </a:rPr>
                <a:t>100</a:t>
              </a:r>
              <a:endParaRPr lang="es-ES" sz="4400" b="1" cap="none" spc="0" dirty="0">
                <a:ln w="12700" cmpd="sng">
                  <a:noFill/>
                  <a:prstDash val="solid"/>
                </a:ln>
                <a:solidFill>
                  <a:srgbClr val="006A66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4737678" y="3333727"/>
              <a:ext cx="393928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cap="none" spc="0" dirty="0" smtClean="0">
                  <a:ln w="12700" cmpd="sng">
                    <a:noFill/>
                    <a:prstDash val="solid"/>
                  </a:ln>
                  <a:solidFill>
                    <a:srgbClr val="003057"/>
                  </a:solidFill>
                  <a:effectLst/>
                  <a:latin typeface="Arial Black" panose="020B0A04020102020204" pitchFamily="34" charset="0"/>
                </a:rPr>
                <a:t>PERSONAS</a:t>
              </a:r>
              <a:endParaRPr lang="es-ES" sz="4800" b="1" cap="none" spc="0" dirty="0">
                <a:ln w="12700" cmpd="sng">
                  <a:noFill/>
                  <a:prstDash val="solid"/>
                </a:ln>
                <a:solidFill>
                  <a:srgbClr val="003057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  <p:grpSp>
        <p:nvGrpSpPr>
          <p:cNvPr id="24" name="Grupo 1029"/>
          <p:cNvGrpSpPr/>
          <p:nvPr/>
        </p:nvGrpSpPr>
        <p:grpSpPr>
          <a:xfrm>
            <a:off x="1634789" y="5429589"/>
            <a:ext cx="9133732" cy="866875"/>
            <a:chOff x="10269" y="5429590"/>
            <a:chExt cx="9133732" cy="866875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" y="5442565"/>
              <a:ext cx="1257117" cy="82258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388" y="5447160"/>
              <a:ext cx="1225425" cy="813429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79" y="5429590"/>
              <a:ext cx="781790" cy="861282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" r="7321"/>
            <a:stretch/>
          </p:blipFill>
          <p:spPr>
            <a:xfrm>
              <a:off x="6070720" y="5442563"/>
              <a:ext cx="1126459" cy="853902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847" y="5443478"/>
              <a:ext cx="1190874" cy="817111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433" y="5442563"/>
              <a:ext cx="1250414" cy="826663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834" y="5442565"/>
              <a:ext cx="1157327" cy="826662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41"/>
            <a:stretch/>
          </p:blipFill>
          <p:spPr>
            <a:xfrm>
              <a:off x="7978969" y="5429590"/>
              <a:ext cx="1165032" cy="861282"/>
            </a:xfrm>
            <a:prstGeom prst="rect">
              <a:avLst/>
            </a:prstGeom>
          </p:spPr>
        </p:pic>
      </p:grpSp>
      <p:sp>
        <p:nvSpPr>
          <p:cNvPr id="33" name="Rectángulo 32"/>
          <p:cNvSpPr/>
          <p:nvPr/>
        </p:nvSpPr>
        <p:spPr>
          <a:xfrm rot="16200000">
            <a:off x="1308778" y="2163003"/>
            <a:ext cx="946057" cy="314573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GÉNERO</a:t>
            </a:r>
            <a:endParaRPr lang="es-CO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1974558" y="1863429"/>
            <a:ext cx="917348" cy="4421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51 MUEJRES</a:t>
            </a:r>
            <a:endParaRPr lang="es-CO" sz="1400" b="1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1974558" y="2342685"/>
            <a:ext cx="917348" cy="442170"/>
          </a:xfrm>
          <a:prstGeom prst="roundRect">
            <a:avLst/>
          </a:prstGeom>
          <a:solidFill>
            <a:srgbClr val="006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49 HOMBRES</a:t>
            </a:r>
            <a:endParaRPr lang="es-CO" sz="1200" b="1" dirty="0"/>
          </a:p>
        </p:txBody>
      </p:sp>
      <p:sp>
        <p:nvSpPr>
          <p:cNvPr id="36" name="Rectángulo 35"/>
          <p:cNvSpPr/>
          <p:nvPr/>
        </p:nvSpPr>
        <p:spPr>
          <a:xfrm rot="16200000">
            <a:off x="1308778" y="3166276"/>
            <a:ext cx="946057" cy="314572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</a:t>
            </a:r>
            <a:endParaRPr lang="es-CO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1974558" y="2860483"/>
            <a:ext cx="1613346" cy="261733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66 EN SURAMÉRICA</a:t>
            </a:r>
            <a:endParaRPr lang="es-CO" sz="1200" b="1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1973506" y="3157574"/>
            <a:ext cx="1604727" cy="3391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/>
              <a:t>27 EN MÉXICO </a:t>
            </a:r>
          </a:p>
          <a:p>
            <a:pPr algn="ctr"/>
            <a:r>
              <a:rPr lang="es-CO" sz="1000" b="1" dirty="0" smtClean="0"/>
              <a:t>Y CENTRO AMÉRICA</a:t>
            </a:r>
            <a:endParaRPr lang="es-CO" sz="1000" b="1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1973507" y="3542939"/>
            <a:ext cx="1613346" cy="2617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EN EL CARIBE</a:t>
            </a:r>
            <a:endParaRPr lang="es-CO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ángulo 39"/>
          <p:cNvSpPr/>
          <p:nvPr/>
        </p:nvSpPr>
        <p:spPr>
          <a:xfrm rot="16200000">
            <a:off x="1308777" y="4185930"/>
            <a:ext cx="946057" cy="314571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ALFABETIZACIÓN</a:t>
            </a:r>
            <a:endParaRPr lang="es-CO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1978588" y="3884614"/>
            <a:ext cx="1273563" cy="4421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92 SABEN LEER Y ESCRIBIR</a:t>
            </a:r>
            <a:endParaRPr lang="es-CO" sz="1200" b="1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1978589" y="4374075"/>
            <a:ext cx="1273562" cy="442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8 NO SABEN</a:t>
            </a:r>
            <a:endParaRPr lang="es-CO" sz="1400" b="1" dirty="0"/>
          </a:p>
        </p:txBody>
      </p:sp>
      <p:sp>
        <p:nvSpPr>
          <p:cNvPr id="43" name="Rectángulo 42"/>
          <p:cNvSpPr/>
          <p:nvPr/>
        </p:nvSpPr>
        <p:spPr>
          <a:xfrm rot="16200000">
            <a:off x="2688075" y="2156195"/>
            <a:ext cx="908821" cy="314573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  <a:endParaRPr lang="es-CO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ángulo redondeado 43"/>
          <p:cNvSpPr/>
          <p:nvPr/>
        </p:nvSpPr>
        <p:spPr>
          <a:xfrm>
            <a:off x="3324934" y="1863429"/>
            <a:ext cx="917348" cy="44217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46 CON ACCESO</a:t>
            </a:r>
            <a:endParaRPr lang="es-CO" sz="1200" b="1" dirty="0"/>
          </a:p>
        </p:txBody>
      </p:sp>
      <p:sp>
        <p:nvSpPr>
          <p:cNvPr id="45" name="Rectángulo redondeado 44"/>
          <p:cNvSpPr/>
          <p:nvPr/>
        </p:nvSpPr>
        <p:spPr>
          <a:xfrm>
            <a:off x="3330776" y="2326183"/>
            <a:ext cx="917348" cy="4508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54 SIN ACCSESO</a:t>
            </a:r>
            <a:endParaRPr lang="es-CO" sz="1200" b="1" dirty="0"/>
          </a:p>
        </p:txBody>
      </p:sp>
      <p:sp>
        <p:nvSpPr>
          <p:cNvPr id="46" name="Rectángulo 45"/>
          <p:cNvSpPr/>
          <p:nvPr/>
        </p:nvSpPr>
        <p:spPr>
          <a:xfrm rot="16200000">
            <a:off x="3310580" y="3183109"/>
            <a:ext cx="946057" cy="314573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CO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TNIAS</a:t>
            </a:r>
            <a:endParaRPr lang="es-CO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3950625" y="3041062"/>
            <a:ext cx="1613346" cy="20833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BLANCOS</a:t>
            </a:r>
            <a:endParaRPr lang="es-CO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ángulo redondeado 47"/>
          <p:cNvSpPr/>
          <p:nvPr/>
        </p:nvSpPr>
        <p:spPr>
          <a:xfrm>
            <a:off x="3950625" y="2873344"/>
            <a:ext cx="1613346" cy="1555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MESTIZOS</a:t>
            </a:r>
            <a:endParaRPr lang="es-CO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ángulo redondeado 48"/>
          <p:cNvSpPr/>
          <p:nvPr/>
        </p:nvSpPr>
        <p:spPr>
          <a:xfrm>
            <a:off x="3966088" y="3258033"/>
            <a:ext cx="1613346" cy="180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es-CO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AFRODESCENDIENTES</a:t>
            </a:r>
            <a:endParaRPr lang="es-CO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ángulo redondeado 49"/>
          <p:cNvSpPr/>
          <p:nvPr/>
        </p:nvSpPr>
        <p:spPr>
          <a:xfrm>
            <a:off x="3966088" y="3457681"/>
            <a:ext cx="1613346" cy="1809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INDÍGENAS</a:t>
            </a:r>
            <a:endParaRPr lang="es-CO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Rectángulo redondeado 50"/>
          <p:cNvSpPr/>
          <p:nvPr/>
        </p:nvSpPr>
        <p:spPr>
          <a:xfrm>
            <a:off x="3966088" y="3656031"/>
            <a:ext cx="1613346" cy="15935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OTRO</a:t>
            </a:r>
            <a:endParaRPr lang="es-CO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ctángulo 51"/>
          <p:cNvSpPr/>
          <p:nvPr/>
        </p:nvSpPr>
        <p:spPr>
          <a:xfrm rot="16200000">
            <a:off x="2975877" y="4190944"/>
            <a:ext cx="946057" cy="314571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</a:t>
            </a:r>
            <a:endParaRPr lang="es-CO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Rectángulo redondeado 52"/>
          <p:cNvSpPr/>
          <p:nvPr/>
        </p:nvSpPr>
        <p:spPr>
          <a:xfrm>
            <a:off x="3627400" y="3889628"/>
            <a:ext cx="1273563" cy="442170"/>
          </a:xfrm>
          <a:prstGeom prst="roundRect">
            <a:avLst/>
          </a:prstGeom>
          <a:solidFill>
            <a:srgbClr val="007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94 CON VIVIENDA</a:t>
            </a:r>
            <a:endParaRPr lang="es-CO" sz="1200" b="1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3627401" y="4379089"/>
            <a:ext cx="1273562" cy="442170"/>
          </a:xfrm>
          <a:prstGeom prst="roundRect">
            <a:avLst/>
          </a:prstGeom>
          <a:solidFill>
            <a:srgbClr val="006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6 SIN TECHO</a:t>
            </a:r>
            <a:endParaRPr lang="es-CO" sz="1400" b="1" dirty="0"/>
          </a:p>
        </p:txBody>
      </p:sp>
      <p:sp>
        <p:nvSpPr>
          <p:cNvPr id="55" name="Rectángulo 54"/>
          <p:cNvSpPr/>
          <p:nvPr/>
        </p:nvSpPr>
        <p:spPr>
          <a:xfrm rot="16200000">
            <a:off x="3969197" y="2169355"/>
            <a:ext cx="946057" cy="314571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 POTABLE</a:t>
            </a:r>
            <a:endParaRPr lang="es-CO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Rectángulo redondeado 55"/>
          <p:cNvSpPr/>
          <p:nvPr/>
        </p:nvSpPr>
        <p:spPr>
          <a:xfrm>
            <a:off x="4620720" y="1868039"/>
            <a:ext cx="1273563" cy="4421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93 CON AGUA POTABLE</a:t>
            </a:r>
            <a:endParaRPr lang="es-CO" sz="1200" b="1" dirty="0"/>
          </a:p>
        </p:txBody>
      </p:sp>
      <p:sp>
        <p:nvSpPr>
          <p:cNvPr id="57" name="Rectángulo redondeado 56"/>
          <p:cNvSpPr/>
          <p:nvPr/>
        </p:nvSpPr>
        <p:spPr>
          <a:xfrm>
            <a:off x="4620721" y="2357500"/>
            <a:ext cx="1273562" cy="4421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/>
              <a:t>7 SIN AGUA POTABLE</a:t>
            </a:r>
            <a:endParaRPr lang="es-CO" sz="1400" b="1" dirty="0"/>
          </a:p>
        </p:txBody>
      </p:sp>
      <p:sp>
        <p:nvSpPr>
          <p:cNvPr id="58" name="CuadroTexto 57"/>
          <p:cNvSpPr txBox="1"/>
          <p:nvPr/>
        </p:nvSpPr>
        <p:spPr>
          <a:xfrm>
            <a:off x="3673696" y="5007956"/>
            <a:ext cx="700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i="1" dirty="0">
                <a:solidFill>
                  <a:srgbClr val="003057"/>
                </a:solidFill>
              </a:rPr>
              <a:t>Fuente: </a:t>
            </a:r>
            <a:r>
              <a:rPr lang="es-CO" sz="1200" i="1" dirty="0" smtClean="0">
                <a:solidFill>
                  <a:srgbClr val="003057"/>
                </a:solidFill>
              </a:rPr>
              <a:t>Tomado de Infografía Banco Mundial 2015. Datos del Banco </a:t>
            </a:r>
            <a:r>
              <a:rPr lang="es-CO" sz="1200" i="1" dirty="0">
                <a:solidFill>
                  <a:srgbClr val="003057"/>
                </a:solidFill>
              </a:rPr>
              <a:t>M</a:t>
            </a:r>
            <a:r>
              <a:rPr lang="es-CO" sz="1200" i="1" dirty="0" smtClean="0">
                <a:solidFill>
                  <a:srgbClr val="003057"/>
                </a:solidFill>
              </a:rPr>
              <a:t>undial, </a:t>
            </a:r>
            <a:r>
              <a:rPr lang="es-CO" sz="1200" i="1" dirty="0" err="1" smtClean="0">
                <a:solidFill>
                  <a:srgbClr val="003057"/>
                </a:solidFill>
              </a:rPr>
              <a:t>Cepal</a:t>
            </a:r>
            <a:r>
              <a:rPr lang="es-CO" sz="1200" i="1" dirty="0" smtClean="0">
                <a:solidFill>
                  <a:srgbClr val="003057"/>
                </a:solidFill>
              </a:rPr>
              <a:t> y ONU. </a:t>
            </a:r>
            <a:endParaRPr lang="es-CO" sz="1200" dirty="0">
              <a:solidFill>
                <a:srgbClr val="003057"/>
              </a:solidFill>
            </a:endParaRPr>
          </a:p>
          <a:p>
            <a:pPr algn="r"/>
            <a:endParaRPr lang="es-CO" sz="1200" dirty="0">
              <a:solidFill>
                <a:srgbClr val="003057"/>
              </a:solidFill>
            </a:endParaRPr>
          </a:p>
        </p:txBody>
      </p:sp>
      <p:pic>
        <p:nvPicPr>
          <p:cNvPr id="59" name="Picture 2" descr="ogo CIE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79" y="6348548"/>
            <a:ext cx="986718" cy="526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1069849" y="1546243"/>
            <a:ext cx="533095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1313"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b="1" dirty="0" smtClean="0">
                <a:latin typeface="Candara" charset="0"/>
                <a:ea typeface="Candara" charset="0"/>
                <a:cs typeface="Candara" charset="0"/>
              </a:rPr>
              <a:t>A) INEQUIDAD:</a:t>
            </a:r>
            <a:endParaRPr lang="es-CO" altLang="x-none" sz="2400" dirty="0" smtClean="0">
              <a:latin typeface="Candara" charset="0"/>
              <a:ea typeface="Candara" charset="0"/>
              <a:cs typeface="Candara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400" dirty="0"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América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Latina y el Caribe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es considerada 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región menos equitativa del mundo.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400" dirty="0"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A pesar de los esfuerzos y logros realizados, 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realidad de la estructura política, económica y social en la región muestra signos de agudización y vulnerabilidad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debido a las continuas crisis que arrastra por décadas.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407" y="1546243"/>
            <a:ext cx="4541841" cy="43125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753272" y="6082000"/>
            <a:ext cx="329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andara"/>
                <a:cs typeface="Candara"/>
                <a:hlinkClick r:id="rId3" action="ppaction://hlinkfile"/>
              </a:rPr>
              <a:t>Iguales. América Latina</a:t>
            </a:r>
            <a:endParaRPr lang="es-E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770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69848" y="1471955"/>
            <a:ext cx="100584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 smtClean="0">
                <a:latin typeface="Candara" charset="0"/>
                <a:ea typeface="Candara" charset="0"/>
                <a:cs typeface="Candara" charset="0"/>
              </a:rPr>
              <a:t>B) INTERDEPENDENCIA EXTERNA Y HETEROGENEIDAD INTERNA</a:t>
            </a:r>
          </a:p>
          <a:p>
            <a:pPr indent="-34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400" dirty="0">
              <a:latin typeface="Candara" charset="0"/>
              <a:ea typeface="Candara" charset="0"/>
              <a:cs typeface="Candara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La capacidad de los países a la hora de decidir su destino </a:t>
            </a:r>
            <a:r>
              <a:rPr lang="es-CO" sz="2400" dirty="0">
                <a:latin typeface="Candara" charset="0"/>
                <a:ea typeface="Candara" charset="0"/>
                <a:cs typeface="Candara" charset="0"/>
              </a:rPr>
              <a:t>está influida por la </a:t>
            </a:r>
            <a:r>
              <a:rPr lang="es-CO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configuración externa </a:t>
            </a:r>
            <a:r>
              <a:rPr lang="es-CO" sz="2400" dirty="0">
                <a:latin typeface="Candara" charset="0"/>
                <a:ea typeface="Candara" charset="0"/>
                <a:cs typeface="Candara" charset="0"/>
              </a:rPr>
              <a:t>del escenario internacional.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400" dirty="0">
              <a:latin typeface="Candara" charset="0"/>
              <a:ea typeface="Candara" charset="0"/>
              <a:cs typeface="Candara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CO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Globalización</a:t>
            </a:r>
            <a:r>
              <a:rPr lang="es-CO" sz="2400" dirty="0">
                <a:latin typeface="Candara" charset="0"/>
                <a:ea typeface="Candara" charset="0"/>
                <a:cs typeface="Candara" charset="0"/>
              </a:rPr>
              <a:t> incide en </a:t>
            </a:r>
            <a:r>
              <a:rPr lang="es-CO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todas las estructuras </a:t>
            </a:r>
            <a:r>
              <a:rPr lang="es-CO" sz="2400" dirty="0">
                <a:latin typeface="Candara" charset="0"/>
                <a:ea typeface="Candara" charset="0"/>
                <a:cs typeface="Candara" charset="0"/>
              </a:rPr>
              <a:t>sociales, políticas, económicas, culturales, laborales y tecnológicas, y </a:t>
            </a:r>
            <a:r>
              <a:rPr lang="es-CO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cuyos impactos no afectan de manera homogénea a las diferentes esferas de la vida</a:t>
            </a:r>
            <a:r>
              <a:rPr lang="es-CO" sz="2400" dirty="0">
                <a:latin typeface="Candara" charset="0"/>
                <a:ea typeface="Candara" charset="0"/>
                <a:cs typeface="Candara" charset="0"/>
              </a:rPr>
              <a:t>, ni tienen las mismas repercusiones para todos.</a:t>
            </a:r>
          </a:p>
          <a:p>
            <a:pPr indent="-34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800" dirty="0"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172" y="4868562"/>
            <a:ext cx="5671751" cy="17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6 CuadroTexto"/>
          <p:cNvSpPr txBox="1"/>
          <p:nvPr/>
        </p:nvSpPr>
        <p:spPr>
          <a:xfrm>
            <a:off x="1069847" y="1427936"/>
            <a:ext cx="62868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 smtClean="0">
                <a:latin typeface="Candara" charset="0"/>
                <a:ea typeface="Candara" charset="0"/>
                <a:cs typeface="Candara" charset="0"/>
              </a:rPr>
              <a:t>C) DESEMPLEO E INESTABILIDAD LABORAL</a:t>
            </a:r>
          </a:p>
          <a:p>
            <a:pPr indent="-34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400" u="sng" dirty="0">
              <a:latin typeface="Candara" charset="0"/>
              <a:ea typeface="Candara" charset="0"/>
              <a:cs typeface="Candara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300" dirty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CO" sz="23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trabajo ha experimentado cambios sustanciales </a:t>
            </a:r>
            <a:r>
              <a:rPr lang="es-CO" sz="2300" dirty="0">
                <a:latin typeface="Candara" charset="0"/>
                <a:ea typeface="Candara" charset="0"/>
                <a:cs typeface="Candara" charset="0"/>
              </a:rPr>
              <a:t>que han </a:t>
            </a:r>
            <a:r>
              <a:rPr lang="es-CO" sz="23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repercutido</a:t>
            </a:r>
            <a:r>
              <a:rPr lang="es-CO" sz="2300" dirty="0">
                <a:latin typeface="Candara" charset="0"/>
                <a:ea typeface="Candara" charset="0"/>
                <a:cs typeface="Candara" charset="0"/>
              </a:rPr>
              <a:t> no sólo en la </a:t>
            </a:r>
            <a:r>
              <a:rPr lang="es-CO" sz="23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calidad misma del empleo</a:t>
            </a:r>
            <a:r>
              <a:rPr lang="es-CO" sz="2300" dirty="0">
                <a:latin typeface="Candara" charset="0"/>
                <a:ea typeface="Candara" charset="0"/>
                <a:cs typeface="Candara" charset="0"/>
              </a:rPr>
              <a:t>, sino que también en </a:t>
            </a:r>
            <a:r>
              <a:rPr lang="es-CO" sz="23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la naturaleza de la sociedad.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300" dirty="0">
              <a:latin typeface="Candara" charset="0"/>
              <a:ea typeface="Candara" charset="0"/>
              <a:cs typeface="Candara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3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Desproporción en el acceso</a:t>
            </a:r>
            <a:r>
              <a:rPr lang="es-CO" sz="23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CO" sz="23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remuneraciones precarias</a:t>
            </a:r>
            <a:r>
              <a:rPr lang="es-CO" sz="2300" dirty="0" smtClean="0">
                <a:latin typeface="Candara" charset="0"/>
                <a:ea typeface="Candara" charset="0"/>
                <a:cs typeface="Candara" charset="0"/>
              </a:rPr>
              <a:t>, aumento en la </a:t>
            </a:r>
            <a:r>
              <a:rPr lang="es-CO" sz="23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informalidad e inestabilidad laboral</a:t>
            </a:r>
            <a:r>
              <a:rPr lang="es-CO" sz="2300" dirty="0" smtClean="0">
                <a:latin typeface="Candara" charset="0"/>
                <a:ea typeface="Candara" charset="0"/>
                <a:cs typeface="Candara" charset="0"/>
              </a:rPr>
              <a:t> son aspectos que, unidos a las </a:t>
            </a:r>
            <a:r>
              <a:rPr lang="es-CO" sz="23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corrientes migratorias </a:t>
            </a:r>
            <a:r>
              <a:rPr lang="es-CO" sz="2300" dirty="0" smtClean="0">
                <a:latin typeface="Candara" charset="0"/>
                <a:ea typeface="Candara" charset="0"/>
                <a:cs typeface="Candara" charset="0"/>
              </a:rPr>
              <a:t>y a la </a:t>
            </a:r>
            <a:r>
              <a:rPr lang="es-CO" sz="23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incorporación masiva de las mujeres al mercado de trabajo </a:t>
            </a:r>
            <a:r>
              <a:rPr lang="es-CO" sz="2300" dirty="0" smtClean="0">
                <a:latin typeface="Candara" charset="0"/>
                <a:ea typeface="Candara" charset="0"/>
                <a:cs typeface="Candara" charset="0"/>
              </a:rPr>
              <a:t>han modificado conductas en el funcionamiento económico y social de la región.</a:t>
            </a:r>
            <a:endParaRPr lang="es-CO" sz="2300" u="sng" dirty="0">
              <a:latin typeface="Arial Narrow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839" y="1865869"/>
            <a:ext cx="3682827" cy="44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1069848" y="1440293"/>
            <a:ext cx="1005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b="1" dirty="0" smtClean="0">
                <a:latin typeface="Candara" charset="0"/>
                <a:ea typeface="Candara" charset="0"/>
                <a:cs typeface="Candara" charset="0"/>
              </a:rPr>
              <a:t>D) IMPACTO DE LOS MEDIOS DE COMUNICACIÓN SOCIAL: ALTERACIONES EN EL CONSUMO Y FRUSTRACIÓN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400" b="1" u="sng" dirty="0"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capacidad de dichos medios para intervenir en todas las áreas públicas y privadas ha modificado tanto los patrones de consumo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como los valores e identidades de las personas.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119" y="3748616"/>
            <a:ext cx="7721600" cy="28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1069848" y="1378508"/>
            <a:ext cx="5219741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b="1" dirty="0" smtClean="0">
                <a:latin typeface="Candara" charset="0"/>
                <a:ea typeface="Candara" charset="0"/>
                <a:cs typeface="Candara" charset="0"/>
              </a:rPr>
              <a:t>E) VIOLENCIA Y DESESTABILIZACIÓN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400" b="1" u="sng" dirty="0"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Al mismo tiempo, 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progresión de la violencia y el incremento de conflictos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, tanto dentro como fuera de la región, han favorecido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marcos de desestabilización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señalados por  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intolerancia, el rechazo, la inseguridad y la insatisfacción social.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800" b="1" u="sng" dirty="0">
              <a:latin typeface="Arial Narrow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900" y="1540672"/>
            <a:ext cx="4718569" cy="35228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12077" y="5466943"/>
            <a:ext cx="400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Violencia en América Latina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2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74535" y="6133155"/>
            <a:ext cx="413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andara"/>
                <a:cs typeface="Candara"/>
                <a:hlinkClick r:id="rId2" action="ppaction://hlinkfile"/>
              </a:rPr>
              <a:t>Por una sociedad más humana</a:t>
            </a:r>
            <a:endParaRPr lang="es-ES" sz="2400" dirty="0">
              <a:latin typeface="Candara"/>
              <a:cs typeface="Candar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9" y="1425275"/>
            <a:ext cx="10058400" cy="45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Picture 2" descr="http://www.katari.org/imagenes/co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46" y="4127157"/>
            <a:ext cx="6017604" cy="25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069848" y="1446814"/>
            <a:ext cx="10058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b="1" dirty="0" smtClean="0">
                <a:latin typeface="Candara" charset="0"/>
                <a:ea typeface="Candara" charset="0"/>
                <a:cs typeface="Candara" charset="0"/>
              </a:rPr>
              <a:t>F) AMENAZA A LAS CULTURAS ORIGINARIAS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400" b="1" u="sng" dirty="0"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Desde sus orígenes,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la región se ha caracterizado por su riqueza y diversidad cultural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las que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no siempre han recibido el reconocimiento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y 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atención que merecen</a:t>
            </a:r>
            <a:r>
              <a:rPr lang="es-CO" altLang="x-none" sz="24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CO" altLang="x-none" sz="2400" dirty="0">
              <a:solidFill>
                <a:srgbClr val="0000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procesos de modernización han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acentuado las diferencias 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amenazando también a las culturas originarias.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800" b="1" u="sng" dirty="0">
              <a:latin typeface="Arial Narrow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800" b="1" u="sng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2. AMÉRICA LATINA Y EL CARIBE HOY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1069848" y="1394683"/>
            <a:ext cx="1005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b="1" dirty="0" smtClean="0">
                <a:latin typeface="Candara" charset="0"/>
                <a:ea typeface="Candara" charset="0"/>
                <a:cs typeface="Candara" charset="0"/>
              </a:rPr>
              <a:t>G) ESFUERZOS DE CONSOLIDACIÓN DEMOCRÁTICA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O" altLang="x-none" sz="2400" b="1" u="sng" dirty="0">
              <a:latin typeface="Candara" charset="0"/>
              <a:ea typeface="Candara" charset="0"/>
              <a:cs typeface="Candara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Cabe destacar en la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historia reciente de América Latina y el Caribe</a:t>
            </a:r>
            <a:r>
              <a:rPr lang="es-CO" altLang="x-none" sz="2400" dirty="0">
                <a:latin typeface="Candara" charset="0"/>
                <a:ea typeface="Candara" charset="0"/>
                <a:cs typeface="Candara" charset="0"/>
              </a:rPr>
              <a:t>, que uno de los logros más relevantes ha sido el </a:t>
            </a:r>
            <a:r>
              <a:rPr lang="es-CO" altLang="x-none" sz="2400" dirty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impulso para la consolidación democrática</a:t>
            </a:r>
            <a:r>
              <a:rPr lang="es-CO" altLang="x-none" sz="24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CO" altLang="x-none" sz="2400" dirty="0" smtClean="0">
                <a:latin typeface="Candara" charset="0"/>
                <a:ea typeface="Candara" charset="0"/>
                <a:cs typeface="Candara" charset="0"/>
              </a:rPr>
              <a:t>Aunque las </a:t>
            </a:r>
            <a:r>
              <a:rPr lang="es-CO" altLang="x-none" sz="24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reelecciones indefinidas más la corrupción </a:t>
            </a:r>
            <a:r>
              <a:rPr lang="es-CO" altLang="x-none" sz="2400" dirty="0" smtClean="0">
                <a:latin typeface="Candara" charset="0"/>
                <a:ea typeface="Candara" charset="0"/>
                <a:cs typeface="Candara" charset="0"/>
              </a:rPr>
              <a:t>de nuestros países hacen cada vez </a:t>
            </a:r>
            <a:r>
              <a:rPr lang="es-CO" altLang="x-none" sz="2400" dirty="0" smtClean="0">
                <a:solidFill>
                  <a:srgbClr val="0000FF"/>
                </a:solidFill>
                <a:latin typeface="Candara" charset="0"/>
                <a:ea typeface="Candara" charset="0"/>
                <a:cs typeface="Candara" charset="0"/>
              </a:rPr>
              <a:t>menos creible la política</a:t>
            </a:r>
            <a:r>
              <a:rPr lang="es-CO" altLang="x-none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CO" altLang="x-none" sz="2400" b="1" u="sng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26" y="3803911"/>
            <a:ext cx="7302844" cy="28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2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78898" y="326571"/>
            <a:ext cx="4478694" cy="7091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latin typeface="Candara" panose="020E0502030303020204" pitchFamily="34" charset="0"/>
              </a:rPr>
              <a:t>TODOS Y CADA UNO FORMAMOS EL PUEBLO DE DIOS</a:t>
            </a:r>
            <a:endParaRPr lang="es-ES" sz="2200" b="1" dirty="0">
              <a:latin typeface="Candara" panose="020E0502030303020204" pitchFamily="34" charset="0"/>
            </a:endParaRPr>
          </a:p>
        </p:txBody>
      </p:sp>
      <p:cxnSp>
        <p:nvCxnSpPr>
          <p:cNvPr id="5" name="Conector recto 4"/>
          <p:cNvCxnSpPr>
            <a:stCxn id="8" idx="2"/>
          </p:cNvCxnSpPr>
          <p:nvPr/>
        </p:nvCxnSpPr>
        <p:spPr>
          <a:xfrm>
            <a:off x="6018245" y="1035698"/>
            <a:ext cx="0" cy="195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 flipH="1">
            <a:off x="2817845" y="1231641"/>
            <a:ext cx="6979299" cy="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2817845" y="1250302"/>
            <a:ext cx="0" cy="223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9797143" y="1231641"/>
            <a:ext cx="0" cy="223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786812" y="1492898"/>
            <a:ext cx="2062065" cy="354563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ndara" panose="020E0502030303020204" pitchFamily="34" charset="0"/>
              </a:rPr>
              <a:t>A</a:t>
            </a:r>
            <a:r>
              <a:rPr lang="es-ES" b="1" dirty="0" smtClean="0">
                <a:latin typeface="Candara" panose="020E0502030303020204" pitchFamily="34" charset="0"/>
              </a:rPr>
              <a:t>nunciamos</a:t>
            </a:r>
            <a:endParaRPr lang="es-ES" b="1" dirty="0">
              <a:latin typeface="Candara" panose="020E0502030303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766110" y="1492898"/>
            <a:ext cx="2062065" cy="354563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Candara" panose="020E0502030303020204" pitchFamily="34" charset="0"/>
              </a:rPr>
              <a:t>Asumimo</a:t>
            </a:r>
            <a:r>
              <a:rPr lang="es-ES" dirty="0" smtClean="0"/>
              <a:t>s</a:t>
            </a:r>
            <a:endParaRPr lang="es-ES" dirty="0"/>
          </a:p>
        </p:txBody>
      </p:sp>
      <p:cxnSp>
        <p:nvCxnSpPr>
          <p:cNvPr id="11" name="Conector recto 10"/>
          <p:cNvCxnSpPr>
            <a:stCxn id="17" idx="3"/>
            <a:endCxn id="18" idx="1"/>
          </p:cNvCxnSpPr>
          <p:nvPr/>
        </p:nvCxnSpPr>
        <p:spPr>
          <a:xfrm>
            <a:off x="3848877" y="1670180"/>
            <a:ext cx="4917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17" idx="2"/>
          </p:cNvCxnSpPr>
          <p:nvPr/>
        </p:nvCxnSpPr>
        <p:spPr>
          <a:xfrm flipH="1">
            <a:off x="2817844" y="1847461"/>
            <a:ext cx="1" cy="77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240971" y="2234681"/>
            <a:ext cx="37322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1240971" y="2234680"/>
            <a:ext cx="0" cy="387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4973216" y="2234681"/>
            <a:ext cx="0" cy="387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46450" y="2621901"/>
            <a:ext cx="109168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Persona a persona</a:t>
            </a: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258009" y="2621902"/>
            <a:ext cx="109168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Por medio de carismas</a:t>
            </a: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778898" y="2621902"/>
            <a:ext cx="201541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Por medio de la cultura y el pensamiento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9797142" y="1847461"/>
            <a:ext cx="1" cy="77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8812763" y="2649891"/>
            <a:ext cx="201541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Los valores de las distintas culturas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1240971" y="3801823"/>
            <a:ext cx="8556171" cy="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1240971" y="3545232"/>
            <a:ext cx="0" cy="256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2803849" y="3545231"/>
            <a:ext cx="0" cy="256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5046307" y="3554563"/>
            <a:ext cx="10885" cy="793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9797142" y="3296223"/>
            <a:ext cx="0" cy="514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3349691" y="4344928"/>
            <a:ext cx="441337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El espíritu suscita a diversidad y la pluralidad y, al mismo tiempo, realiza la unidad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4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6" grpId="0" animBg="1"/>
      <p:bldP spid="17" grpId="0" animBg="1"/>
      <p:bldP spid="18" grpId="0" animBg="1"/>
      <p:bldP spid="20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50967" y="433854"/>
            <a:ext cx="3461657" cy="7091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latin typeface="Candara" panose="020E0502030303020204" pitchFamily="34" charset="0"/>
              </a:rPr>
              <a:t>PROMOCIÓN HUMANA</a:t>
            </a:r>
            <a:endParaRPr lang="es-ES" sz="2200" b="1" dirty="0">
              <a:latin typeface="Candara" panose="020E0502030303020204" pitchFamily="34" charset="0"/>
            </a:endParaRPr>
          </a:p>
        </p:txBody>
      </p:sp>
      <p:cxnSp>
        <p:nvCxnSpPr>
          <p:cNvPr id="5" name="Conector recto de flecha 4"/>
          <p:cNvCxnSpPr>
            <a:stCxn id="7" idx="2"/>
          </p:cNvCxnSpPr>
          <p:nvPr/>
        </p:nvCxnSpPr>
        <p:spPr>
          <a:xfrm flipH="1">
            <a:off x="5681795" y="1142981"/>
            <a:ext cx="1" cy="200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568411" y="1343608"/>
            <a:ext cx="422676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Busca el desarrollo integral de todos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7" name="Conector recto 6"/>
          <p:cNvCxnSpPr>
            <a:stCxn id="10" idx="2"/>
          </p:cNvCxnSpPr>
          <p:nvPr/>
        </p:nvCxnSpPr>
        <p:spPr>
          <a:xfrm>
            <a:off x="5681795" y="1712940"/>
            <a:ext cx="0" cy="26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4945224" y="1978090"/>
            <a:ext cx="14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requiere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9" name="Conector recto de flecha 8"/>
          <p:cNvCxnSpPr>
            <a:stCxn id="13" idx="2"/>
          </p:cNvCxnSpPr>
          <p:nvPr/>
        </p:nvCxnSpPr>
        <p:spPr>
          <a:xfrm>
            <a:off x="5659016" y="2347422"/>
            <a:ext cx="0" cy="339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47461" y="2517319"/>
            <a:ext cx="79123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1847461" y="2517319"/>
            <a:ext cx="1" cy="200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9759819" y="2517319"/>
            <a:ext cx="1" cy="200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849086" y="2717946"/>
            <a:ext cx="1996751" cy="923330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Escuchar el clamor de los pobres</a:t>
            </a:r>
            <a:endParaRPr lang="es-E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714292" y="2717946"/>
            <a:ext cx="1996751" cy="646331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Crecer en solidaridad</a:t>
            </a:r>
            <a:endParaRPr lang="es-E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761443" y="2717946"/>
            <a:ext cx="1996751" cy="646331"/>
          </a:xfrm>
          <a:prstGeom prst="rect">
            <a:avLst/>
          </a:prstGeom>
          <a:blipFill>
            <a:blip r:embed="rId2">
              <a:duotone>
                <a:schemeClr val="accent1">
                  <a:shade val="36000"/>
                  <a:satMod val="120000"/>
                </a:schemeClr>
                <a:schemeClr val="accent1">
                  <a:tint val="40000"/>
                </a:schemeClr>
              </a:duotone>
            </a:blip>
            <a:tile tx="0" ty="0" sx="60000" sy="59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Hacer una opción por los últimos</a:t>
            </a:r>
            <a:endParaRPr lang="es-E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6" name="Conector recto de flecha 15"/>
          <p:cNvCxnSpPr>
            <a:endCxn id="20" idx="2"/>
          </p:cNvCxnSpPr>
          <p:nvPr/>
        </p:nvCxnSpPr>
        <p:spPr>
          <a:xfrm flipV="1">
            <a:off x="1847461" y="3641276"/>
            <a:ext cx="1" cy="221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1848239" y="3862873"/>
            <a:ext cx="79108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5659016" y="3370691"/>
            <a:ext cx="0" cy="1089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9758263" y="3364277"/>
            <a:ext cx="0" cy="492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3946848" y="4466446"/>
            <a:ext cx="34243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Queremos crecer en solidaridad con todo el planeta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3" grpId="0" animBg="1"/>
      <p:bldP spid="14" grpId="0" animBg="1"/>
      <p:bldP spid="15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853" y="834631"/>
            <a:ext cx="7841049" cy="518207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519263" y="6016710"/>
            <a:ext cx="3809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andara"/>
                <a:cs typeface="Candara"/>
                <a:hlinkClick r:id="rId3" action="ppaction://hlinkfile"/>
              </a:rPr>
              <a:t>La misericordia de Dios</a:t>
            </a:r>
            <a:endParaRPr lang="es-E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982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069848" y="1434270"/>
            <a:ext cx="920749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Secretario General CIEC</a:t>
            </a:r>
            <a:endParaRPr lang="es-ES" sz="2400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sz="2400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2"/>
              </a:rPr>
              <a:t>oscarp347@gmail.com</a:t>
            </a: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- </a:t>
            </a: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secretariogeneral@ciec.edu.co</a:t>
            </a: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sz="2400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015" y="3231970"/>
            <a:ext cx="7568485" cy="35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069848" y="1615983"/>
            <a:ext cx="10058400" cy="39141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Discernimiento evangélico: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b="1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400" dirty="0" smtClean="0">
                <a:latin typeface="Candara" panose="020E0502030303020204" pitchFamily="34" charset="0"/>
              </a:rPr>
              <a:t>Una siempre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vigilante capacidad de estudiar los signos de los tiempos</a:t>
            </a:r>
            <a:r>
              <a:rPr lang="es-ES" sz="2400" dirty="0" smtClean="0">
                <a:latin typeface="Candara" panose="020E0502030303020204" pitchFamily="34" charset="0"/>
              </a:rPr>
              <a:t>. Es preciso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esclarecer</a:t>
            </a:r>
            <a:r>
              <a:rPr lang="es-ES" sz="2400" dirty="0" smtClean="0">
                <a:latin typeface="Candara" panose="020E0502030303020204" pitchFamily="34" charset="0"/>
              </a:rPr>
              <a:t> aquello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que pueda ser un fruto del Reino </a:t>
            </a:r>
            <a:r>
              <a:rPr lang="es-ES" sz="2400" dirty="0" smtClean="0">
                <a:latin typeface="Candara" panose="020E0502030303020204" pitchFamily="34" charset="0"/>
              </a:rPr>
              <a:t>y también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aquello que atenta </a:t>
            </a:r>
            <a:r>
              <a:rPr lang="es-ES" sz="2400" dirty="0" smtClean="0">
                <a:latin typeface="Candara" panose="020E0502030303020204" pitchFamily="34" charset="0"/>
              </a:rPr>
              <a:t>contra el Proyecto de Dios.</a:t>
            </a:r>
          </a:p>
          <a:p>
            <a:pPr marL="0" indent="0">
              <a:buNone/>
            </a:pPr>
            <a:endParaRPr lang="es-ES" sz="2200" dirty="0">
              <a:latin typeface="Candara" panose="020E05020303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52" y="3436568"/>
            <a:ext cx="7400858" cy="304172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7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069848" y="1567344"/>
            <a:ext cx="5442919" cy="391419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400" dirty="0" smtClean="0">
                <a:latin typeface="Candara" panose="020E0502030303020204" pitchFamily="34" charset="0"/>
              </a:rPr>
              <a:t>Son de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alabar los avances que contribuyen al bienestar de la gente</a:t>
            </a:r>
            <a:r>
              <a:rPr lang="es-ES" sz="2400" dirty="0" smtClean="0">
                <a:latin typeface="Candara" panose="020E0502030303020204" pitchFamily="34" charset="0"/>
              </a:rPr>
              <a:t>. Sin embargo,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no podemos olvidar </a:t>
            </a:r>
            <a:r>
              <a:rPr lang="es-ES" sz="2400" dirty="0" smtClean="0">
                <a:latin typeface="Candara" panose="020E0502030303020204" pitchFamily="34" charset="0"/>
              </a:rPr>
              <a:t>que la mayoría de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hombres y mujeres viven precariamente.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400" dirty="0" smtClean="0">
                <a:latin typeface="Candara" panose="020E0502030303020204" pitchFamily="34" charset="0"/>
              </a:rPr>
              <a:t>La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alegría de vivir frecuentemente se apaga</a:t>
            </a:r>
            <a:r>
              <a:rPr lang="es-ES" sz="2400" dirty="0" smtClean="0">
                <a:latin typeface="Candara" panose="020E0502030303020204" pitchFamily="34" charset="0"/>
              </a:rPr>
              <a:t>, la falta de respeto y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violencia crecen</a:t>
            </a:r>
            <a:r>
              <a:rPr lang="es-ES" sz="2400" dirty="0" smtClean="0">
                <a:latin typeface="Candara" panose="020E0502030303020204" pitchFamily="34" charset="0"/>
              </a:rPr>
              <a:t>, la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inequidad es cada vez mayor</a:t>
            </a:r>
            <a:r>
              <a:rPr lang="es-ES" sz="2400" dirty="0" smtClean="0">
                <a:latin typeface="Candara" panose="020E050203030302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400" dirty="0" smtClean="0">
                <a:latin typeface="Candara" panose="020E0502030303020204" pitchFamily="34" charset="0"/>
              </a:rPr>
              <a:t>Estamos en la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era del conocimiento y de la información</a:t>
            </a:r>
            <a:r>
              <a:rPr lang="es-ES" sz="2400" dirty="0" smtClean="0">
                <a:latin typeface="Candara" panose="020E0502030303020204" pitchFamily="34" charset="0"/>
              </a:rPr>
              <a:t>, fuente de </a:t>
            </a:r>
            <a:r>
              <a:rPr lang="es-ES" sz="24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nuevas formas de un poder</a:t>
            </a:r>
            <a:r>
              <a:rPr lang="es-ES" sz="2400" dirty="0" smtClean="0">
                <a:latin typeface="Candara" panose="020E0502030303020204" pitchFamily="34" charset="0"/>
              </a:rPr>
              <a:t> muchas veces anónimo.</a:t>
            </a:r>
          </a:p>
          <a:p>
            <a:pPr marL="0" indent="0" algn="just">
              <a:buNone/>
            </a:pPr>
            <a:endParaRPr lang="es-ES" sz="2400" dirty="0" smtClean="0">
              <a:latin typeface="Candara" panose="020E0502030303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693" y="1686117"/>
            <a:ext cx="4407555" cy="42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29590" y="1546698"/>
            <a:ext cx="5398658" cy="391419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300" b="1" dirty="0">
                <a:latin typeface="Candara" panose="020E0502030303020204" pitchFamily="34" charset="0"/>
              </a:rPr>
              <a:t>N</a:t>
            </a:r>
            <a:r>
              <a:rPr lang="es-ES" sz="2300" b="1" dirty="0" smtClean="0">
                <a:latin typeface="Candara" panose="020E0502030303020204" pitchFamily="34" charset="0"/>
              </a:rPr>
              <a:t>o a una economía de la exclusión: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b="1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Hoy todo entra dentro del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juego de la competitividad </a:t>
            </a:r>
            <a:r>
              <a:rPr lang="es-ES" sz="2300" dirty="0" smtClean="0">
                <a:latin typeface="Candara" panose="020E0502030303020204" pitchFamily="34" charset="0"/>
              </a:rPr>
              <a:t>y de la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ley del más fuerte</a:t>
            </a:r>
            <a:r>
              <a:rPr lang="es-ES" sz="2300" dirty="0" smtClean="0">
                <a:latin typeface="Candara" panose="020E0502030303020204" pitchFamily="34" charset="0"/>
              </a:rPr>
              <a:t>, donde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el poderoso se come al más débil</a:t>
            </a:r>
            <a:r>
              <a:rPr lang="es-ES" sz="2300" dirty="0" smtClean="0">
                <a:latin typeface="Candara" panose="020E050203030302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Hemos dado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inicio</a:t>
            </a:r>
            <a:r>
              <a:rPr lang="es-ES" sz="2300" dirty="0" smtClean="0">
                <a:latin typeface="Candara" panose="020E0502030303020204" pitchFamily="34" charset="0"/>
              </a:rPr>
              <a:t> a la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cultura del descarte</a:t>
            </a:r>
            <a:r>
              <a:rPr lang="es-ES" sz="2300" dirty="0" smtClean="0">
                <a:latin typeface="Candara" panose="020E0502030303020204" pitchFamily="34" charset="0"/>
              </a:rPr>
              <a:t>, que, además, se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promueve</a:t>
            </a:r>
            <a:r>
              <a:rPr lang="es-ES" sz="2300" dirty="0" smtClean="0">
                <a:latin typeface="Candara" panose="020E0502030303020204" pitchFamily="34" charset="0"/>
              </a:rPr>
              <a:t>. Y para poder sostener este estilo de vida, se ha desarrollado una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globalización de la indiferencia.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La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cultura del bienestar nos anestesia </a:t>
            </a:r>
            <a:r>
              <a:rPr lang="es-ES" sz="2300" dirty="0" smtClean="0">
                <a:latin typeface="Candara" panose="020E0502030303020204" pitchFamily="34" charset="0"/>
              </a:rPr>
              <a:t>y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perdemos la calma si el mercado ofrece algo </a:t>
            </a:r>
            <a:r>
              <a:rPr lang="es-ES" sz="2300" dirty="0" smtClean="0">
                <a:latin typeface="Candara" panose="020E0502030303020204" pitchFamily="34" charset="0"/>
              </a:rPr>
              <a:t>que todavía no hemos comprado.</a:t>
            </a:r>
            <a:endParaRPr lang="es-ES" sz="2300" dirty="0"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546698"/>
            <a:ext cx="4513829" cy="468873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7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7" y="1489522"/>
            <a:ext cx="4985719" cy="400283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300" b="1" dirty="0" smtClean="0">
                <a:latin typeface="Candara" panose="020E0502030303020204" pitchFamily="34" charset="0"/>
              </a:rPr>
              <a:t>No a la idolatría del dinero: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b="1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Crisis antropológica</a:t>
            </a:r>
            <a:r>
              <a:rPr lang="es-ES" sz="2300" dirty="0" smtClean="0">
                <a:latin typeface="Candara" panose="020E0502030303020204" pitchFamily="34" charset="0"/>
              </a:rPr>
              <a:t>: la negación de la primacía del ser humano. 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Fetichismo del dinero </a:t>
            </a:r>
            <a:r>
              <a:rPr lang="es-ES" sz="2300" dirty="0" smtClean="0">
                <a:latin typeface="Candara" panose="020E0502030303020204" pitchFamily="34" charset="0"/>
              </a:rPr>
              <a:t>y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dictadura de la economía sin un rostro </a:t>
            </a:r>
            <a:r>
              <a:rPr lang="es-ES" sz="2300" dirty="0" smtClean="0">
                <a:latin typeface="Candara" panose="020E0502030303020204" pitchFamily="34" charset="0"/>
              </a:rPr>
              <a:t>y sin un objetivo verdaderamente humano.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Este desequilibrio proviene de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ideologías que defienden la autonomía absoluta de los mercados </a:t>
            </a:r>
            <a:r>
              <a:rPr lang="es-ES" sz="2300" dirty="0" smtClean="0">
                <a:latin typeface="Candara" panose="020E0502030303020204" pitchFamily="34" charset="0"/>
              </a:rPr>
              <a:t>y la especulación financiera.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El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afán de poder y de tener </a:t>
            </a:r>
            <a:r>
              <a:rPr lang="es-ES" sz="2300" dirty="0" smtClean="0">
                <a:latin typeface="Candara" panose="020E0502030303020204" pitchFamily="34" charset="0"/>
              </a:rPr>
              <a:t>no conoce límites.</a:t>
            </a:r>
            <a:endParaRPr lang="es-ES" sz="23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sz="23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sz="2300" dirty="0"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16" y="1573580"/>
            <a:ext cx="4783432" cy="418519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47083" y="5894219"/>
            <a:ext cx="4799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latin typeface="Candara" panose="020E0502030303020204" pitchFamily="34" charset="0"/>
                <a:hlinkClick r:id="rId3" action="ppaction://hlinkfile"/>
              </a:rPr>
              <a:t>Papa Francisco en la FAO</a:t>
            </a:r>
            <a:endParaRPr lang="es-ES" sz="2200" dirty="0">
              <a:latin typeface="Candara" panose="020E0502030303020204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1577072"/>
            <a:ext cx="4985719" cy="391419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No a un dinero que gobierna en lugar de servir: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400" b="1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La ética suele ser mirada con cierto desprecio burlón</a:t>
            </a:r>
            <a:r>
              <a:rPr lang="es-ES" sz="2300" dirty="0" smtClean="0">
                <a:latin typeface="Candara" panose="020E0502030303020204" pitchFamily="34" charset="0"/>
              </a:rPr>
              <a:t>. Se considera contraproducente, demasiado humana, porque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relativiza el dinero y el poder.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La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ética lleva a un Dios </a:t>
            </a:r>
            <a:r>
              <a:rPr lang="es-ES" sz="2300" dirty="0" smtClean="0">
                <a:latin typeface="Candara" panose="020E0502030303020204" pitchFamily="34" charset="0"/>
              </a:rPr>
              <a:t>que espera una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respuesta comprometida </a:t>
            </a:r>
            <a:r>
              <a:rPr lang="es-ES" sz="2300" dirty="0" smtClean="0">
                <a:latin typeface="Candara" panose="020E0502030303020204" pitchFamily="34" charset="0"/>
              </a:rPr>
              <a:t>que está fuera de las categorías del mercado.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El dinero debe servir y no gobernar.</a:t>
            </a:r>
          </a:p>
          <a:p>
            <a:pPr marL="0" indent="0">
              <a:buNone/>
            </a:pPr>
            <a:endParaRPr lang="es-ES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sz="2400" dirty="0"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29" y="1642385"/>
            <a:ext cx="4924319" cy="454769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5768502" y="1467288"/>
            <a:ext cx="5359746" cy="391419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No a la inequidad que genera violencia:</a:t>
            </a:r>
          </a:p>
          <a:p>
            <a:pPr marL="0" indent="0">
              <a:spcBef>
                <a:spcPts val="0"/>
              </a:spcBef>
              <a:buNone/>
            </a:pPr>
            <a:endParaRPr lang="es-ES" sz="2400" b="1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Hasta que no se reviertan la exclusión y la inequidad dentro de una sociedad y entre los distintos pueblos </a:t>
            </a:r>
            <a:r>
              <a:rPr lang="es-ES" sz="2300" dirty="0" smtClean="0">
                <a:latin typeface="Candara" panose="020E0502030303020204" pitchFamily="34" charset="0"/>
              </a:rPr>
              <a:t>será imposible erradicar la violencia.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Sin igualdad de oportunidades, las diversas formas de agresión y de guerra encontrarán un caldo de cultivo.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ES" sz="2300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ES" sz="2300" dirty="0" smtClean="0">
                <a:latin typeface="Candara" panose="020E0502030303020204" pitchFamily="34" charset="0"/>
              </a:rPr>
              <a:t>Es el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mal cristalizado </a:t>
            </a:r>
            <a:r>
              <a:rPr lang="es-ES" sz="2300" dirty="0" smtClean="0">
                <a:latin typeface="Candara" panose="020E0502030303020204" pitchFamily="34" charset="0"/>
              </a:rPr>
              <a:t>en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estructuras sociales injustas</a:t>
            </a:r>
            <a:r>
              <a:rPr lang="es-ES" sz="2300" dirty="0" smtClean="0">
                <a:latin typeface="Candara" panose="020E0502030303020204" pitchFamily="34" charset="0"/>
              </a:rPr>
              <a:t>, a partir del cual no puede esperarse un futuro mejor.</a:t>
            </a:r>
          </a:p>
          <a:p>
            <a:pPr marL="0" indent="0"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 </a:t>
            </a:r>
            <a:endParaRPr lang="es-ES" sz="2400" b="1" dirty="0">
              <a:latin typeface="Candara" panose="020E05020303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586061"/>
            <a:ext cx="4484646" cy="43595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23380" y="6198222"/>
            <a:ext cx="6736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latin typeface="Candara" panose="020E0502030303020204" pitchFamily="34" charset="0"/>
                <a:hlinkClick r:id="rId3" action="ppaction://hlinkfile"/>
              </a:rPr>
              <a:t>14 frases del Papa en el Parlamento Europeo</a:t>
            </a:r>
            <a:endParaRPr lang="es-ES" sz="2200" dirty="0">
              <a:latin typeface="Candara" panose="020E0502030303020204" pitchFamily="34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3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7" y="1582828"/>
            <a:ext cx="5209655" cy="405881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 smtClean="0">
                <a:latin typeface="Candara" panose="020E0502030303020204" pitchFamily="34" charset="0"/>
              </a:rPr>
              <a:t>Desafíos Culturales: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400" b="1" dirty="0" smtClean="0">
              <a:latin typeface="Candara" panose="020E0502030303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Cultura</a:t>
            </a:r>
            <a:r>
              <a:rPr lang="es-ES" sz="2300" dirty="0" smtClean="0">
                <a:latin typeface="Candara" panose="020E0502030303020204" pitchFamily="34" charset="0"/>
              </a:rPr>
              <a:t> en la cual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cada uno quiere ser portador de una propia </a:t>
            </a:r>
            <a:r>
              <a:rPr lang="es-ES" sz="2300" dirty="0" smtClean="0">
                <a:latin typeface="Candara" panose="020E0502030303020204" pitchFamily="34" charset="0"/>
              </a:rPr>
              <a:t>verdad subjetiva.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Cultura ocupada por lo exterior</a:t>
            </a:r>
            <a:r>
              <a:rPr lang="es-ES" sz="2300" dirty="0" smtClean="0">
                <a:latin typeface="Candara" panose="020E0502030303020204" pitchFamily="34" charset="0"/>
              </a:rPr>
              <a:t>, lo inmediato, lo visible, lo rápido, lo superficial.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300" dirty="0" smtClean="0">
              <a:latin typeface="Candara" panose="020E0502030303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Proliferación de nuevos movimientos religiosos</a:t>
            </a:r>
            <a:r>
              <a:rPr lang="es-ES" sz="2300" dirty="0" smtClean="0">
                <a:latin typeface="Candara" panose="020E0502030303020204" pitchFamily="34" charset="0"/>
              </a:rPr>
              <a:t>, algunos tendientes al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fundamentalismo</a:t>
            </a:r>
            <a:r>
              <a:rPr lang="es-ES" sz="2300" dirty="0" smtClean="0">
                <a:latin typeface="Candara" panose="020E0502030303020204" pitchFamily="34" charset="0"/>
              </a:rPr>
              <a:t> y otros que parecen proponer una </a:t>
            </a:r>
            <a:r>
              <a:rPr lang="es-ES" sz="2300" dirty="0" smtClean="0">
                <a:solidFill>
                  <a:srgbClr val="0000FF"/>
                </a:solidFill>
                <a:latin typeface="Candara" panose="020E0502030303020204" pitchFamily="34" charset="0"/>
              </a:rPr>
              <a:t>espiritualidad sin Dios.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s-ES" sz="2300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051" y="2020572"/>
            <a:ext cx="4687473" cy="4058817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1598"/>
          </a:xfrm>
          <a:ln w="5715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sz="2800" dirty="0"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" sz="2800" dirty="0" smtClean="0">
                <a:latin typeface="Candara" charset="0"/>
                <a:ea typeface="Candara" charset="0"/>
                <a:cs typeface="Candara" charset="0"/>
              </a:rPr>
              <a:t>. DESAFÍOS DEL MUNDO CONTEMPORÁNEO</a:t>
            </a:r>
            <a:endParaRPr lang="es-ES" sz="28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1515</Words>
  <Application>Microsoft Macintosh PowerPoint</Application>
  <PresentationFormat>Panorámica</PresentationFormat>
  <Paragraphs>207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Adobe Gothic Std B</vt:lpstr>
      <vt:lpstr>Arial Black</vt:lpstr>
      <vt:lpstr>Arial Narrow</vt:lpstr>
      <vt:lpstr>Britannic Bold</vt:lpstr>
      <vt:lpstr>Calibri</vt:lpstr>
      <vt:lpstr>Calibri Light</vt:lpstr>
      <vt:lpstr>Candara</vt:lpstr>
      <vt:lpstr>Wingdings</vt:lpstr>
      <vt:lpstr>Arial</vt:lpstr>
      <vt:lpstr>Tema de Office</vt:lpstr>
      <vt:lpstr>Presentación de PowerPoint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1. DESAFÍOS DEL MUNDO CONTEMPORÁNEO</vt:lpstr>
      <vt:lpstr>Presentación de PowerPoint</vt:lpstr>
      <vt:lpstr>Presentación de PowerPoint</vt:lpstr>
      <vt:lpstr>Presentación de PowerPoint</vt:lpstr>
      <vt:lpstr>2. AMÉRICA LATINA Y EL CARIBE HOY</vt:lpstr>
      <vt:lpstr>2. AMÉRICA LATINA Y EL CARIBE HOY</vt:lpstr>
      <vt:lpstr>2. AMÉRICA LATINA Y EL CARIBE HOY</vt:lpstr>
      <vt:lpstr>2. AMÉRICA LATINA Y EL CARIBE HOY</vt:lpstr>
      <vt:lpstr>2. AMÉRICA LATINA Y EL CARIBE HOY</vt:lpstr>
      <vt:lpstr>2. AMÉRICA LATINA Y EL CARIBE HOY</vt:lpstr>
      <vt:lpstr>2. AMÉRICA LATINA Y EL CARIBE HOY</vt:lpstr>
      <vt:lpstr>Presentación de PowerPoint</vt:lpstr>
      <vt:lpstr>Presentación de PowerPoint</vt:lpstr>
      <vt:lpstr>Presentación de PowerPoint</vt:lpstr>
      <vt:lpstr>ELABORACIÓN DE DIAPOSITIVAS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30</cp:revision>
  <dcterms:created xsi:type="dcterms:W3CDTF">2017-02-13T20:13:50Z</dcterms:created>
  <dcterms:modified xsi:type="dcterms:W3CDTF">2017-04-10T13:31:38Z</dcterms:modified>
</cp:coreProperties>
</file>